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7483558" r:id="rId2"/>
    <p:sldId id="2147483566" r:id="rId3"/>
    <p:sldId id="2147483560" r:id="rId4"/>
    <p:sldId id="21474835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CI Light Inspirational 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47">
            <a:extLst>
              <a:ext uri="{FF2B5EF4-FFF2-40B4-BE49-F238E27FC236}">
                <a16:creationId xmlns:a16="http://schemas.microsoft.com/office/drawing/2014/main" id="{0103839B-1A4E-7D8D-28AD-6792163CFB40}"/>
              </a:ext>
            </a:extLst>
          </p:cNvPr>
          <p:cNvSpPr/>
          <p:nvPr userDrawn="1"/>
        </p:nvSpPr>
        <p:spPr>
          <a:xfrm>
            <a:off x="7100631" y="-13447"/>
            <a:ext cx="5101343" cy="6877443"/>
          </a:xfrm>
          <a:custGeom>
            <a:avLst/>
            <a:gdLst>
              <a:gd name="connsiteX0" fmla="*/ 3259986 w 5091369"/>
              <a:gd name="connsiteY0" fmla="*/ 0 h 6863996"/>
              <a:gd name="connsiteX1" fmla="*/ 5091369 w 5091369"/>
              <a:gd name="connsiteY1" fmla="*/ 0 h 6863996"/>
              <a:gd name="connsiteX2" fmla="*/ 5091369 w 5091369"/>
              <a:gd name="connsiteY2" fmla="*/ 6863996 h 6863996"/>
              <a:gd name="connsiteX3" fmla="*/ 0 w 5091369"/>
              <a:gd name="connsiteY3" fmla="*/ 6863996 h 6863996"/>
              <a:gd name="connsiteX4" fmla="*/ 3259986 w 5091369"/>
              <a:gd name="connsiteY4" fmla="*/ 0 h 6863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91369" h="6863996">
                <a:moveTo>
                  <a:pt x="3259986" y="0"/>
                </a:moveTo>
                <a:lnTo>
                  <a:pt x="5091369" y="0"/>
                </a:lnTo>
                <a:lnTo>
                  <a:pt x="5091369" y="6863996"/>
                </a:lnTo>
                <a:lnTo>
                  <a:pt x="0" y="6863996"/>
                </a:lnTo>
                <a:lnTo>
                  <a:pt x="3259986" y="0"/>
                </a:lnTo>
                <a:close/>
              </a:path>
            </a:pathLst>
          </a:cu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SUBLINE">
            <a:extLst>
              <a:ext uri="{FF2B5EF4-FFF2-40B4-BE49-F238E27FC236}">
                <a16:creationId xmlns:a16="http://schemas.microsoft.com/office/drawing/2014/main" id="{EDAEF53D-F466-D066-8ADB-FD310E917C8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96072" y="3916791"/>
            <a:ext cx="5908487" cy="1188605"/>
          </a:xfrm>
        </p:spPr>
        <p:txBody>
          <a:bodyPr>
            <a:normAutofit/>
          </a:bodyPr>
          <a:lstStyle>
            <a:lvl1pPr marL="0" indent="0">
              <a:buNone/>
              <a:defRPr sz="2400" b="0" i="0" cap="none" baseline="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Subline (Arial 24pt)</a:t>
            </a: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99626806-70CF-D860-CA90-E6F7119E4D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6072" y="1620000"/>
            <a:ext cx="7832311" cy="19800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000" b="1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Inspiration/idea/brainstorm/</a:t>
            </a:r>
            <a:br>
              <a:rPr lang="en-US" noProof="0" dirty="0"/>
            </a:br>
            <a:r>
              <a:rPr lang="en-US" noProof="0" dirty="0"/>
              <a:t>collaboration title slide </a:t>
            </a:r>
            <a:br>
              <a:rPr lang="en-US" noProof="0" dirty="0"/>
            </a:br>
            <a:r>
              <a:rPr lang="en-US" noProof="0" dirty="0"/>
              <a:t>(Arial 40pt)</a:t>
            </a:r>
          </a:p>
        </p:txBody>
      </p:sp>
      <p:sp>
        <p:nvSpPr>
          <p:cNvPr id="5" name="Presenter">
            <a:extLst>
              <a:ext uri="{FF2B5EF4-FFF2-40B4-BE49-F238E27FC236}">
                <a16:creationId xmlns:a16="http://schemas.microsoft.com/office/drawing/2014/main" id="{EB13F249-25CC-D1E0-3244-1A6F6945AF4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6072" y="5166569"/>
            <a:ext cx="5908487" cy="1115123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tx1"/>
                </a:solidFill>
              </a:defRPr>
            </a:lvl1pPr>
          </a:lstStyle>
          <a:p>
            <a:r>
              <a:rPr lang="en-US" sz="1600" b="1" cap="none" baseline="0" noProof="0" dirty="0"/>
              <a:t>Presenter Name (16PT)</a:t>
            </a:r>
          </a:p>
          <a:p>
            <a:r>
              <a:rPr lang="en-US" sz="1600" cap="none" baseline="0" noProof="0" dirty="0"/>
              <a:t>Month date, year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EAA1126-A35A-EE2C-9536-2424DA1C100B}"/>
              </a:ext>
            </a:extLst>
          </p:cNvPr>
          <p:cNvGrpSpPr/>
          <p:nvPr userDrawn="1"/>
        </p:nvGrpSpPr>
        <p:grpSpPr>
          <a:xfrm>
            <a:off x="6551071" y="-13447"/>
            <a:ext cx="5651945" cy="6863885"/>
            <a:chOff x="6551071" y="-13447"/>
            <a:chExt cx="5651945" cy="6863885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EA071E81-D1D9-998F-E06A-5C5415638630}"/>
                </a:ext>
              </a:extLst>
            </p:cNvPr>
            <p:cNvSpPr/>
            <p:nvPr userDrawn="1"/>
          </p:nvSpPr>
          <p:spPr>
            <a:xfrm>
              <a:off x="6551071" y="4005383"/>
              <a:ext cx="2510118" cy="2845055"/>
            </a:xfrm>
            <a:prstGeom prst="parallelogram">
              <a:avLst>
                <a:gd name="adj" fmla="val 53902"/>
              </a:avLst>
            </a:prstGeom>
            <a:solidFill>
              <a:schemeClr val="accent2"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8126C2A0-0246-0800-65BF-3D50CCDE8B77}"/>
                </a:ext>
              </a:extLst>
            </p:cNvPr>
            <p:cNvSpPr/>
            <p:nvPr userDrawn="1"/>
          </p:nvSpPr>
          <p:spPr>
            <a:xfrm>
              <a:off x="6559309" y="4910654"/>
              <a:ext cx="1163316" cy="1380949"/>
            </a:xfrm>
            <a:prstGeom prst="parallelogram">
              <a:avLst>
                <a:gd name="adj" fmla="val 5771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BB8D79F-A025-82D9-10A0-C29FF1334EA2}"/>
                </a:ext>
              </a:extLst>
            </p:cNvPr>
            <p:cNvSpPr/>
            <p:nvPr userDrawn="1"/>
          </p:nvSpPr>
          <p:spPr>
            <a:xfrm>
              <a:off x="10876494" y="-13447"/>
              <a:ext cx="1326522" cy="1605910"/>
            </a:xfrm>
            <a:custGeom>
              <a:avLst/>
              <a:gdLst>
                <a:gd name="connsiteX0" fmla="*/ 781356 w 1326522"/>
                <a:gd name="connsiteY0" fmla="*/ 0 h 1605910"/>
                <a:gd name="connsiteX1" fmla="*/ 1326522 w 1326522"/>
                <a:gd name="connsiteY1" fmla="*/ 0 h 1605910"/>
                <a:gd name="connsiteX2" fmla="*/ 1326522 w 1326522"/>
                <a:gd name="connsiteY2" fmla="*/ 1605910 h 1605910"/>
                <a:gd name="connsiteX3" fmla="*/ 0 w 1326522"/>
                <a:gd name="connsiteY3" fmla="*/ 1605910 h 1605910"/>
                <a:gd name="connsiteX4" fmla="*/ 781356 w 1326522"/>
                <a:gd name="connsiteY4" fmla="*/ 0 h 1605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6522" h="1605910">
                  <a:moveTo>
                    <a:pt x="781356" y="0"/>
                  </a:moveTo>
                  <a:lnTo>
                    <a:pt x="1326522" y="0"/>
                  </a:lnTo>
                  <a:lnTo>
                    <a:pt x="1326522" y="1605910"/>
                  </a:lnTo>
                  <a:lnTo>
                    <a:pt x="0" y="1605910"/>
                  </a:lnTo>
                  <a:lnTo>
                    <a:pt x="781356" y="0"/>
                  </a:lnTo>
                  <a:close/>
                </a:path>
              </a:pathLst>
            </a:custGeom>
            <a:solidFill>
              <a:schemeClr val="accent2">
                <a:alpha val="57182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E230477F-C58E-A5C2-0BE1-982100498D9A}"/>
                </a:ext>
              </a:extLst>
            </p:cNvPr>
            <p:cNvSpPr/>
            <p:nvPr userDrawn="1"/>
          </p:nvSpPr>
          <p:spPr>
            <a:xfrm>
              <a:off x="10321698" y="476890"/>
              <a:ext cx="1643606" cy="1605910"/>
            </a:xfrm>
            <a:prstGeom prst="parallelogram">
              <a:avLst>
                <a:gd name="adj" fmla="val 47722"/>
              </a:avLst>
            </a:prstGeom>
            <a:solidFill>
              <a:schemeClr val="accent3">
                <a:alpha val="4699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ED2A12BC-F7C5-DF71-28EB-CCAD46698B9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5783" y="571400"/>
            <a:ext cx="2613030" cy="28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530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CI Light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 hasCustomPrompt="1"/>
          </p:nvPr>
        </p:nvSpPr>
        <p:spPr>
          <a:xfrm>
            <a:off x="585482" y="365760"/>
            <a:ext cx="10768318" cy="71813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GB" noProof="0" dirty="0"/>
              <a:t>Click to edit master title style</a:t>
            </a:r>
            <a:endParaRPr lang="en-US" noProof="0" dirty="0"/>
          </a:p>
        </p:txBody>
      </p:sp>
      <p:sp>
        <p:nvSpPr>
          <p:cNvPr id="2" name="Foliennummernplatzhalter">
            <a:extLst>
              <a:ext uri="{FF2B5EF4-FFF2-40B4-BE49-F238E27FC236}">
                <a16:creationId xmlns:a16="http://schemas.microsoft.com/office/drawing/2014/main" id="{494FBA69-A86F-1BD3-BA86-C41211CE5D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E8B8D-A732-EC43-8351-6D7901647739}" type="slidenum">
              <a:rPr/>
              <a:pPr>
                <a:defRPr/>
              </a:pPr>
              <a:t>‹N›</a:t>
            </a:fld>
            <a:endParaRPr dirty="0"/>
          </a:p>
        </p:txBody>
      </p:sp>
      <p:sp>
        <p:nvSpPr>
          <p:cNvPr id="3" name="Fußzeilenplatzhalter">
            <a:extLst>
              <a:ext uri="{FF2B5EF4-FFF2-40B4-BE49-F238E27FC236}">
                <a16:creationId xmlns:a16="http://schemas.microsoft.com/office/drawing/2014/main" id="{6EBE03DD-9BC1-31A2-D698-500A69F13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01272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">
            <a:extLst>
              <a:ext uri="{FF2B5EF4-FFF2-40B4-BE49-F238E27FC236}">
                <a16:creationId xmlns:a16="http://schemas.microsoft.com/office/drawing/2014/main" id="{E0617816-0B72-F217-7074-AEFF2D22EA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93438" y="6453188"/>
            <a:ext cx="360362" cy="1793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defTabSz="914377" eaLnBrk="1" fontAlgn="auto" hangingPunct="1">
              <a:spcBef>
                <a:spcPts val="0"/>
              </a:spcBef>
              <a:spcAft>
                <a:spcPts val="0"/>
              </a:spcAft>
              <a:defRPr lang="en-US" sz="800" b="0" i="0" kern="1200" cap="none" baseline="0" smtClean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DEB3804E-C527-7A4A-B5CC-9A09C95612B1}" type="slidenum">
              <a:rPr/>
              <a:pPr>
                <a:defRPr/>
              </a:pPr>
              <a:t>‹N›</a:t>
            </a:fld>
            <a:endParaRPr/>
          </a:p>
        </p:txBody>
      </p:sp>
      <p:sp>
        <p:nvSpPr>
          <p:cNvPr id="5" name="Fußzeilenplatzhalter">
            <a:extLst>
              <a:ext uri="{FF2B5EF4-FFF2-40B4-BE49-F238E27FC236}">
                <a16:creationId xmlns:a16="http://schemas.microsoft.com/office/drawing/2014/main" id="{F09D9BB1-0227-D8FF-4843-14D6ACA140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68800" y="6453188"/>
            <a:ext cx="6624638" cy="1793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defTabSz="914377" eaLnBrk="1" fontAlgn="auto" hangingPunct="1">
              <a:spcBef>
                <a:spcPts val="0"/>
              </a:spcBef>
              <a:spcAft>
                <a:spcPts val="0"/>
              </a:spcAft>
              <a:defRPr sz="800" b="0" i="0" cap="none" baseline="0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dirty="0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17778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dt="0"/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 b="1" kern="1200">
          <a:solidFill>
            <a:schemeClr val="bg1"/>
          </a:solidFill>
          <a:latin typeface="Arial" charset="0"/>
          <a:ea typeface="Arial" charset="0"/>
          <a:cs typeface="Arial" charset="0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179388" indent="-179388" algn="l" defTabSz="912813" rtl="0" eaLnBrk="1" fontAlgn="base" hangingPunct="1">
        <a:spcBef>
          <a:spcPts val="1000"/>
        </a:spcBef>
        <a:spcAft>
          <a:spcPts val="600"/>
        </a:spcAft>
        <a:buClr>
          <a:schemeClr val="bg1"/>
        </a:buClr>
        <a:buFont typeface="Arial" panose="020B0604020202020204" pitchFamily="34" charset="0"/>
        <a:buChar char="•"/>
        <a:defRPr kern="1200">
          <a:solidFill>
            <a:schemeClr val="bg1"/>
          </a:solidFill>
          <a:latin typeface="Arial" charset="0"/>
          <a:ea typeface="Arial" charset="0"/>
          <a:cs typeface="Arial" charset="0"/>
        </a:defRPr>
      </a:lvl1pPr>
      <a:lvl2pPr marL="358775" indent="-179388" algn="l" defTabSz="912813" rtl="0" eaLnBrk="1" fontAlgn="base" hangingPunct="1">
        <a:spcBef>
          <a:spcPts val="500"/>
        </a:spcBef>
        <a:spcAft>
          <a:spcPts val="600"/>
        </a:spcAft>
        <a:buClr>
          <a:schemeClr val="bg1"/>
        </a:buClr>
        <a:buFont typeface="Symbol" pitchFamily="2" charset="2"/>
        <a:buChar char="-"/>
        <a:defRPr sz="1600" kern="1200">
          <a:solidFill>
            <a:schemeClr val="bg1"/>
          </a:solidFill>
          <a:latin typeface="Arial" charset="0"/>
          <a:ea typeface="Arial" charset="0"/>
          <a:cs typeface="Arial" charset="0"/>
        </a:defRPr>
      </a:lvl2pPr>
      <a:lvl3pPr marL="539750" indent="-179388" algn="l" defTabSz="912813" rtl="0" eaLnBrk="1" fontAlgn="base" hangingPunct="1">
        <a:spcBef>
          <a:spcPts val="500"/>
        </a:spcBef>
        <a:spcAft>
          <a:spcPts val="600"/>
        </a:spcAft>
        <a:buClr>
          <a:schemeClr val="bg1"/>
        </a:buClr>
        <a:buSzPct val="90000"/>
        <a:buFont typeface="Wingdings" pitchFamily="2" charset="2"/>
        <a:buChar char="§"/>
        <a:defRPr sz="1600" kern="1200">
          <a:solidFill>
            <a:schemeClr val="bg1"/>
          </a:solidFill>
          <a:latin typeface="Arial" charset="0"/>
          <a:ea typeface="Arial" charset="0"/>
          <a:cs typeface="Arial" charset="0"/>
        </a:defRPr>
      </a:lvl3pPr>
      <a:lvl4pPr marL="719138" indent="-179388" algn="l" defTabSz="912813" rtl="0" eaLnBrk="1" fontAlgn="base" hangingPunct="1">
        <a:spcBef>
          <a:spcPts val="500"/>
        </a:spcBef>
        <a:spcAft>
          <a:spcPts val="600"/>
        </a:spcAft>
        <a:buClr>
          <a:schemeClr val="bg1"/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charset="0"/>
          <a:ea typeface="Arial" charset="0"/>
          <a:cs typeface="Arial" charset="0"/>
        </a:defRPr>
      </a:lvl4pPr>
      <a:lvl5pPr marL="898525" indent="-179388" algn="l" defTabSz="912813" rtl="0" eaLnBrk="1" fontAlgn="base" hangingPunct="1">
        <a:spcBef>
          <a:spcPts val="500"/>
        </a:spcBef>
        <a:spcAft>
          <a:spcPts val="600"/>
        </a:spcAft>
        <a:buClr>
          <a:schemeClr val="bg1"/>
        </a:buClr>
        <a:buFont typeface="Symbol" pitchFamily="2" charset="2"/>
        <a:buChar char="-"/>
        <a:defRPr sz="1200" kern="1200">
          <a:solidFill>
            <a:schemeClr val="bg1"/>
          </a:solidFill>
          <a:latin typeface="Arial" charset="0"/>
          <a:ea typeface="Arial" charset="0"/>
          <a:cs typeface="Arial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xtractable.com/insights/by-the-numbers-mega-banks-vs-community-banks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4E43EC7-1573-D83B-B192-600091FC3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712E6-9CBE-0BC4-E6BA-A6A3DAA4F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13" y="-338369"/>
            <a:ext cx="9630735" cy="1268782"/>
          </a:xfrm>
        </p:spPr>
        <p:txBody>
          <a:bodyPr>
            <a:normAutofit/>
          </a:bodyPr>
          <a:lstStyle/>
          <a:p>
            <a:r>
              <a:rPr lang="it-IT" dirty="0"/>
              <a:t>Presentazione dati sondaggio</a:t>
            </a:r>
            <a:endParaRPr lang="en-US" sz="1800" b="0" i="1" dirty="0"/>
          </a:p>
        </p:txBody>
      </p:sp>
      <p:sp>
        <p:nvSpPr>
          <p:cNvPr id="3" name="Freeform 47">
            <a:extLst>
              <a:ext uri="{FF2B5EF4-FFF2-40B4-BE49-F238E27FC236}">
                <a16:creationId xmlns:a16="http://schemas.microsoft.com/office/drawing/2014/main" id="{C8B2A7B2-F8A1-1B36-785D-ED2DBECDC603}"/>
              </a:ext>
            </a:extLst>
          </p:cNvPr>
          <p:cNvSpPr/>
          <p:nvPr/>
        </p:nvSpPr>
        <p:spPr>
          <a:xfrm>
            <a:off x="7100631" y="-13447"/>
            <a:ext cx="5101343" cy="6877443"/>
          </a:xfrm>
          <a:custGeom>
            <a:avLst/>
            <a:gdLst>
              <a:gd name="connsiteX0" fmla="*/ 3259986 w 5091369"/>
              <a:gd name="connsiteY0" fmla="*/ 0 h 6863996"/>
              <a:gd name="connsiteX1" fmla="*/ 5091369 w 5091369"/>
              <a:gd name="connsiteY1" fmla="*/ 0 h 6863996"/>
              <a:gd name="connsiteX2" fmla="*/ 5091369 w 5091369"/>
              <a:gd name="connsiteY2" fmla="*/ 6863996 h 6863996"/>
              <a:gd name="connsiteX3" fmla="*/ 0 w 5091369"/>
              <a:gd name="connsiteY3" fmla="*/ 6863996 h 6863996"/>
              <a:gd name="connsiteX4" fmla="*/ 3259986 w 5091369"/>
              <a:gd name="connsiteY4" fmla="*/ 0 h 6863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91369" h="6863996">
                <a:moveTo>
                  <a:pt x="3259986" y="0"/>
                </a:moveTo>
                <a:lnTo>
                  <a:pt x="5091369" y="0"/>
                </a:lnTo>
                <a:lnTo>
                  <a:pt x="5091369" y="6863996"/>
                </a:lnTo>
                <a:lnTo>
                  <a:pt x="0" y="6863996"/>
                </a:lnTo>
                <a:lnTo>
                  <a:pt x="3259986" y="0"/>
                </a:lnTo>
                <a:close/>
              </a:path>
            </a:pathLst>
          </a:cu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9E5F0D4-4CF9-54FA-94D9-ECE163196449}"/>
              </a:ext>
            </a:extLst>
          </p:cNvPr>
          <p:cNvGrpSpPr/>
          <p:nvPr/>
        </p:nvGrpSpPr>
        <p:grpSpPr>
          <a:xfrm>
            <a:off x="6551071" y="-13447"/>
            <a:ext cx="5651945" cy="6863885"/>
            <a:chOff x="6551071" y="-13447"/>
            <a:chExt cx="5651945" cy="6863885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228056FE-0C7F-DE75-BC16-2B317401E136}"/>
                </a:ext>
              </a:extLst>
            </p:cNvPr>
            <p:cNvSpPr/>
            <p:nvPr userDrawn="1"/>
          </p:nvSpPr>
          <p:spPr>
            <a:xfrm>
              <a:off x="6551071" y="4005383"/>
              <a:ext cx="2510118" cy="2845055"/>
            </a:xfrm>
            <a:prstGeom prst="parallelogram">
              <a:avLst>
                <a:gd name="adj" fmla="val 53902"/>
              </a:avLst>
            </a:prstGeom>
            <a:solidFill>
              <a:schemeClr val="accent2"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28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C5FB6B40-21F1-8652-3473-2E0E4C49F646}"/>
                </a:ext>
              </a:extLst>
            </p:cNvPr>
            <p:cNvSpPr/>
            <p:nvPr userDrawn="1"/>
          </p:nvSpPr>
          <p:spPr>
            <a:xfrm>
              <a:off x="6559309" y="4910654"/>
              <a:ext cx="1163316" cy="1380949"/>
            </a:xfrm>
            <a:prstGeom prst="parallelogram">
              <a:avLst>
                <a:gd name="adj" fmla="val 5771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28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BB0EC6E6-9AE5-EBC5-DF2D-A50D6E459572}"/>
                </a:ext>
              </a:extLst>
            </p:cNvPr>
            <p:cNvSpPr/>
            <p:nvPr userDrawn="1"/>
          </p:nvSpPr>
          <p:spPr>
            <a:xfrm>
              <a:off x="10876494" y="-13447"/>
              <a:ext cx="1326522" cy="1605910"/>
            </a:xfrm>
            <a:custGeom>
              <a:avLst/>
              <a:gdLst>
                <a:gd name="connsiteX0" fmla="*/ 781356 w 1326522"/>
                <a:gd name="connsiteY0" fmla="*/ 0 h 1605910"/>
                <a:gd name="connsiteX1" fmla="*/ 1326522 w 1326522"/>
                <a:gd name="connsiteY1" fmla="*/ 0 h 1605910"/>
                <a:gd name="connsiteX2" fmla="*/ 1326522 w 1326522"/>
                <a:gd name="connsiteY2" fmla="*/ 1605910 h 1605910"/>
                <a:gd name="connsiteX3" fmla="*/ 0 w 1326522"/>
                <a:gd name="connsiteY3" fmla="*/ 1605910 h 1605910"/>
                <a:gd name="connsiteX4" fmla="*/ 781356 w 1326522"/>
                <a:gd name="connsiteY4" fmla="*/ 0 h 1605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6522" h="1605910">
                  <a:moveTo>
                    <a:pt x="781356" y="0"/>
                  </a:moveTo>
                  <a:lnTo>
                    <a:pt x="1326522" y="0"/>
                  </a:lnTo>
                  <a:lnTo>
                    <a:pt x="1326522" y="1605910"/>
                  </a:lnTo>
                  <a:lnTo>
                    <a:pt x="0" y="1605910"/>
                  </a:lnTo>
                  <a:lnTo>
                    <a:pt x="781356" y="0"/>
                  </a:lnTo>
                  <a:close/>
                </a:path>
              </a:pathLst>
            </a:custGeom>
            <a:solidFill>
              <a:schemeClr val="accent2">
                <a:alpha val="57182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28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62F7D5A-2771-243D-58B6-64DF3E491F71}"/>
                </a:ext>
              </a:extLst>
            </p:cNvPr>
            <p:cNvSpPr/>
            <p:nvPr userDrawn="1"/>
          </p:nvSpPr>
          <p:spPr>
            <a:xfrm>
              <a:off x="10321698" y="476890"/>
              <a:ext cx="1643606" cy="1605910"/>
            </a:xfrm>
            <a:prstGeom prst="parallelogram">
              <a:avLst>
                <a:gd name="adj" fmla="val 47722"/>
              </a:avLst>
            </a:prstGeom>
            <a:solidFill>
              <a:schemeClr val="accent3">
                <a:alpha val="4699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28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pic>
        <p:nvPicPr>
          <p:cNvPr id="5" name="Picture 4" descr="A blue and white cover with text">
            <a:extLst>
              <a:ext uri="{FF2B5EF4-FFF2-40B4-BE49-F238E27FC236}">
                <a16:creationId xmlns:a16="http://schemas.microsoft.com/office/drawing/2014/main" id="{85BA6C5D-A35E-B7E1-58A1-A8F6A5B521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51" y="930413"/>
            <a:ext cx="5692239" cy="566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575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A4E51-2C03-E949-55CE-5912EC844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DF126-282F-311C-05FE-7D9D5C49D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chemeClr val="tx1"/>
                </a:solidFill>
              </a:rPr>
              <a:t>Assessing «digital readiness»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9F0C34-A317-D2F1-5147-58336CD61A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E8B8D-A732-EC43-8351-6D7901647739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575965"/>
                </a:solidFill>
                <a:effectLst/>
                <a:uLnTx/>
                <a:uFillTx/>
                <a:latin typeface="Arial" charset="0"/>
                <a:cs typeface="Arial" charset="0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575965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11908B-4E66-89F4-F07C-FF796FE8C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575965"/>
                </a:solidFill>
                <a:effectLst/>
                <a:uLnTx/>
                <a:uFillTx/>
                <a:latin typeface="Arial" charset="0"/>
                <a:cs typeface="Arial" charset="0"/>
              </a:rPr>
              <a:t>Confidential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809FC0-9E33-5B2B-93BD-29ADBB7DA6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3071" y="1398001"/>
            <a:ext cx="7248497" cy="44079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9E38C82-B616-8B87-4811-81EA0C200541}"/>
              </a:ext>
            </a:extLst>
          </p:cNvPr>
          <p:cNvSpPr txBox="1"/>
          <p:nvPr/>
        </p:nvSpPr>
        <p:spPr>
          <a:xfrm>
            <a:off x="3632886" y="6336011"/>
            <a:ext cx="6174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There are 44,000 banks and credit unions around the world. </a:t>
            </a:r>
          </a:p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3"/>
              </a:rPr>
              <a:t>https://www.extractable.com/insights/by-the-numbers-mega-banks-vs-community-banks/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C23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C23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B07F10-4344-4B2D-0ADF-2153B1271324}"/>
              </a:ext>
            </a:extLst>
          </p:cNvPr>
          <p:cNvSpPr txBox="1"/>
          <p:nvPr/>
        </p:nvSpPr>
        <p:spPr>
          <a:xfrm>
            <a:off x="8297794" y="527533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440</a:t>
            </a: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rlin Sans FB" panose="020E0602020502020306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B90CD8-8AB6-5D06-F00F-7642649876AD}"/>
              </a:ext>
            </a:extLst>
          </p:cNvPr>
          <p:cNvSpPr txBox="1"/>
          <p:nvPr/>
        </p:nvSpPr>
        <p:spPr>
          <a:xfrm>
            <a:off x="6479998" y="5275333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>
              <a:defRPr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defRPr>
            </a:lvl1pPr>
          </a:lstStyle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2,200</a:t>
            </a: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rlin Sans FB" panose="020E0602020502020306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C7EEE4-3437-E92C-1C58-A29933B29C9E}"/>
              </a:ext>
            </a:extLst>
          </p:cNvPr>
          <p:cNvSpPr txBox="1"/>
          <p:nvPr/>
        </p:nvSpPr>
        <p:spPr>
          <a:xfrm>
            <a:off x="4587192" y="5275333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srgbClr val="FFBF3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17,600</a:t>
            </a: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BF3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rlin Sans FB" panose="020E0602020502020306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BDAEE2-B152-C8EA-751D-96231A32C475}"/>
              </a:ext>
            </a:extLst>
          </p:cNvPr>
          <p:cNvSpPr txBox="1"/>
          <p:nvPr/>
        </p:nvSpPr>
        <p:spPr>
          <a:xfrm>
            <a:off x="2552440" y="5267094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23,760</a:t>
            </a: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rlin Sans FB" panose="020E0602020502020306" pitchFamily="34" charset="0"/>
              <a:ea typeface="+mn-ea"/>
              <a:cs typeface="+mn-cs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25E53BA-2D16-945A-381D-372A57E7DB5D}"/>
              </a:ext>
            </a:extLst>
          </p:cNvPr>
          <p:cNvSpPr/>
          <p:nvPr/>
        </p:nvSpPr>
        <p:spPr>
          <a:xfrm>
            <a:off x="4540023" y="3064476"/>
            <a:ext cx="4453878" cy="129745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2429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8EE29-B510-48AF-DCB9-56E02FEB0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>
                <a:solidFill>
                  <a:srgbClr val="2726DD"/>
                </a:solidFill>
              </a:rPr>
              <a:t>Your </a:t>
            </a:r>
            <a:r>
              <a:rPr lang="it-IT" dirty="0">
                <a:solidFill>
                  <a:schemeClr val="tx1"/>
                </a:solidFill>
              </a:rPr>
              <a:t>expectations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D110E2-676A-C4BF-9A2D-96AC5AE6B8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E8B8D-A732-EC43-8351-6D7901647739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575965"/>
                </a:solidFill>
                <a:effectLst/>
                <a:uLnTx/>
                <a:uFillTx/>
                <a:latin typeface="Arial" charset="0"/>
                <a:cs typeface="Arial" charset="0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575965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B9C054-096A-8168-3197-F6320D855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575965"/>
                </a:solidFill>
                <a:effectLst/>
                <a:uLnTx/>
                <a:uFillTx/>
                <a:latin typeface="Arial" charset="0"/>
                <a:cs typeface="Arial" charset="0"/>
              </a:rPr>
              <a:t>Confidential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B93345D-D056-5520-0CCA-2A2D1F533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479" y="1232686"/>
            <a:ext cx="6457106" cy="499757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6B41586-E74E-A0D4-402D-262623E96D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9562" y="1532238"/>
            <a:ext cx="5911685" cy="4685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09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83E28-F3C8-9356-F157-9D0309727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FB5FC-A6A6-67C9-7F66-E75A33647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>
                <a:solidFill>
                  <a:schemeClr val="tx1"/>
                </a:solidFill>
              </a:rPr>
              <a:t>Recognizing the need of modernization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C2DFF99-D9CC-8CA4-009C-53C6C496FD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4721" y="1083893"/>
            <a:ext cx="7291797" cy="5715660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D719430B-9E21-837B-E948-53017C9619EA}"/>
              </a:ext>
            </a:extLst>
          </p:cNvPr>
          <p:cNvSpPr/>
          <p:nvPr/>
        </p:nvSpPr>
        <p:spPr>
          <a:xfrm>
            <a:off x="5527588" y="4053016"/>
            <a:ext cx="1441623" cy="1408505"/>
          </a:xfrm>
          <a:prstGeom prst="ellipse">
            <a:avLst/>
          </a:prstGeom>
          <a:noFill/>
          <a:ln w="28575">
            <a:solidFill>
              <a:srgbClr val="2726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DC4CDF9-0B72-75FC-8D62-D89A52186B30}"/>
              </a:ext>
            </a:extLst>
          </p:cNvPr>
          <p:cNvSpPr/>
          <p:nvPr/>
        </p:nvSpPr>
        <p:spPr>
          <a:xfrm>
            <a:off x="6734434" y="3118125"/>
            <a:ext cx="642552" cy="44062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C9A67F-8C70-A4AF-EE2C-11269FDFC251}"/>
              </a:ext>
            </a:extLst>
          </p:cNvPr>
          <p:cNvSpPr txBox="1"/>
          <p:nvPr/>
        </p:nvSpPr>
        <p:spPr>
          <a:xfrm>
            <a:off x="222385" y="3535793"/>
            <a:ext cx="41417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momentum for modernization is strong (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81%)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</a:t>
            </a:r>
          </a:p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C23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726D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This highlights a clear industry recognition of what's at stake, forcing leaders to balance this forward-looking innovation with the non-negotiable demands of regulatory compliance</a:t>
            </a:r>
          </a:p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C23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051F2D18-305A-DBE5-24D9-FDA8B90088BD}"/>
              </a:ext>
            </a:extLst>
          </p:cNvPr>
          <p:cNvSpPr/>
          <p:nvPr/>
        </p:nvSpPr>
        <p:spPr>
          <a:xfrm>
            <a:off x="111178" y="3537681"/>
            <a:ext cx="4203543" cy="2419312"/>
          </a:xfrm>
          <a:prstGeom prst="roundRect">
            <a:avLst/>
          </a:prstGeom>
          <a:noFill/>
          <a:ln>
            <a:solidFill>
              <a:srgbClr val="2726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91D3677-F5E0-85F4-445F-AF5F0B1B96CA}"/>
              </a:ext>
            </a:extLst>
          </p:cNvPr>
          <p:cNvCxnSpPr>
            <a:cxnSpLocks/>
            <a:stCxn id="13" idx="2"/>
            <a:endCxn id="17" idx="3"/>
          </p:cNvCxnSpPr>
          <p:nvPr/>
        </p:nvCxnSpPr>
        <p:spPr>
          <a:xfrm flipH="1" flipV="1">
            <a:off x="4314721" y="4747337"/>
            <a:ext cx="1212867" cy="9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816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/>
      <p:bldP spid="17" grpId="0" animBg="1"/>
    </p:bldLst>
  </p:timing>
</p:sld>
</file>

<file path=ppt/theme/theme1.xml><?xml version="1.0" encoding="utf-8"?>
<a:theme xmlns:a="http://schemas.openxmlformats.org/drawingml/2006/main" name="ACI Widescreen ACI Connetic Title slides">
  <a:themeElements>
    <a:clrScheme name="ACI New Col Refresh">
      <a:dk1>
        <a:srgbClr val="0C2340"/>
      </a:dk1>
      <a:lt1>
        <a:srgbClr val="FFFFFF"/>
      </a:lt1>
      <a:dk2>
        <a:srgbClr val="575965"/>
      </a:dk2>
      <a:lt2>
        <a:srgbClr val="E3E3E3"/>
      </a:lt2>
      <a:accent1>
        <a:srgbClr val="2726DD"/>
      </a:accent1>
      <a:accent2>
        <a:srgbClr val="0AA3EB"/>
      </a:accent2>
      <a:accent3>
        <a:srgbClr val="26D7DA"/>
      </a:accent3>
      <a:accent4>
        <a:srgbClr val="FFBF3F"/>
      </a:accent4>
      <a:accent5>
        <a:srgbClr val="71B2C9"/>
      </a:accent5>
      <a:accent6>
        <a:srgbClr val="FF6633"/>
      </a:accent6>
      <a:hlink>
        <a:srgbClr val="0AA3EB"/>
      </a:hlink>
      <a:folHlink>
        <a:srgbClr val="2726D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ACI PPT Template_July 2025" id="{F66262C7-11AF-7742-AE8D-4B305A205C20}" vid="{4F61E45F-24A5-0841-8F18-8A6DCDE32B4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80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Berlin Sans FB</vt:lpstr>
      <vt:lpstr>Symbol</vt:lpstr>
      <vt:lpstr>Wingdings</vt:lpstr>
      <vt:lpstr>ACI Widescreen ACI Connetic Title slides</vt:lpstr>
      <vt:lpstr>Presentazione dati sondaggio</vt:lpstr>
      <vt:lpstr>Assessing «digital readiness»</vt:lpstr>
      <vt:lpstr>Your expectations</vt:lpstr>
      <vt:lpstr>Recognizing the need of modernization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dati sondaggio</dc:title>
  <dc:creator>Astarita, Daniele</dc:creator>
  <cp:lastModifiedBy>octopus</cp:lastModifiedBy>
  <cp:revision>3</cp:revision>
  <dcterms:created xsi:type="dcterms:W3CDTF">2025-10-28T10:24:44Z</dcterms:created>
  <dcterms:modified xsi:type="dcterms:W3CDTF">2025-10-29T09:43:40Z</dcterms:modified>
</cp:coreProperties>
</file>